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066" r:id="rId2"/>
    <p:sldId id="1071" r:id="rId3"/>
    <p:sldId id="1070" r:id="rId4"/>
    <p:sldId id="1069" r:id="rId5"/>
    <p:sldId id="1068" r:id="rId6"/>
    <p:sldId id="1067" r:id="rId7"/>
    <p:sldId id="10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9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C329-A3F1-CF4C-B18C-5AEFA8D59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50583-7864-6849-9FA1-65C168E95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C2E0B-DF47-EB42-AEBA-3FBD3288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99651-FE0D-5F42-A07C-17442E1A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A597F-4C0F-4B45-82F7-0F4F2B70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9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A8F9-AC8E-084E-BA86-E7F8C8F4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3BA17-4E40-5443-AA93-63D6443C3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F61C4-F600-FF43-A93C-589B8B3E5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6430-A9FF-BB4A-A6AB-A5270E2C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C5F46-BF8E-E441-A873-B939BED5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847B04-BCE8-174D-BFE5-3D3DC3C70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5DA2A-D472-6440-B9DA-E2B830486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8F00-68B0-FA45-89E4-E5B10556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36BED-4ACF-3341-ADCA-A6211004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3CF32-4E65-9845-BEDF-C4851AC3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693F-B6D8-AE41-B3CE-AD07AA73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9A00-E74E-D24F-9A8E-6CA284C0C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D029E-7D99-1C40-A0F7-7BAE8CC5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4C53-1970-004A-A27F-23B3D230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8F5E2-293D-0547-B7EA-EACD98A1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3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EE819-2218-0546-9A79-E2284C1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3574F-089C-7D42-9687-4D38410A0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311E0-49C6-6B44-AFC8-5434D3F1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5EF3-467D-BD43-92AA-9EBEB704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AA6D-7DF2-454D-A7D9-F7544644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8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A0AF-4F64-0B45-BF23-849E3B7C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CCEC7-A962-D746-9FBE-ECDA8B929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B96E2-D115-B141-98A9-10AD19B2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CBEDD-7A03-674D-B028-AB578938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DF497-A35B-4245-B402-15BD96E2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785D4-E8DA-5E44-AD81-FE34C94C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6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74EA-2394-4E43-9A8D-E174CD38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0D6F1-A83D-7041-9E5A-28ADBD4CD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DA6CC-4FBD-3D42-8F6C-8761837E1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9A496-089E-3241-AAD2-10FC758C1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B7312-46CF-A148-AFA7-2F7B48A2F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31DC2-1B39-0043-85E0-423E30F6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99724-6BB4-8C4C-B7FA-C6C10D46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A2BD4-446B-B04E-AACA-8DA6DD6C0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9029-2054-174D-8A16-689097C8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BB3AB-7C66-F54D-817A-1A48E62F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64497-0180-9847-A594-5F1FCB50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D4B96-6442-BA45-B90F-2F451EA8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5EEA9-C483-944E-9DFC-B59DDA0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88A2A-12D0-304F-B071-246247B6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6E52B-439E-A64C-BDBE-011F16EC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704B-19F0-AE44-B5F9-94239907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9FD15-C429-AC48-8A1F-FB2EE95A6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50FEF-295E-EE45-89A2-E6AF03633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CCBEE-552C-364A-99A7-773FD38A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4D619-CAC1-DB43-95C2-8CB494AB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26F23-9E1D-8241-AC5B-0B0E410B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4D032-A309-D648-BB65-F2B32420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127B8-764A-AA49-844A-8CFF0275D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FF0FB-392D-FE4E-8022-7C700FA61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CE1A1-0B2D-1040-B542-CD2F7232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AF653-D992-8E4E-BE31-55C73A9D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49DE1-59B2-614D-933D-9BD6EBE2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7635C-BC6D-6F40-88CF-09079CB8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2C2F8-8C69-F645-87EA-10CE51443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690FE-4242-704F-BD8A-7679FEB65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A524-E52A-DF47-9A32-D110BBD3FD2D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76DF3-2748-E446-B0D4-A7DD4F1BD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9FC10-6780-CF44-8D3E-8D4232E56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1186B-2C81-B74D-A5F7-773F1BDF5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503"/>
            <a:ext cx="10515600" cy="1325563"/>
          </a:xfrm>
        </p:spPr>
        <p:txBody>
          <a:bodyPr/>
          <a:lstStyle/>
          <a:p>
            <a:r>
              <a:rPr lang="en-US" dirty="0"/>
              <a:t>Traditional Stage-Gate Overview</a:t>
            </a:r>
          </a:p>
        </p:txBody>
      </p:sp>
      <p:sp>
        <p:nvSpPr>
          <p:cNvPr id="3" name="Isosceles Triangle 2"/>
          <p:cNvSpPr/>
          <p:nvPr/>
        </p:nvSpPr>
        <p:spPr>
          <a:xfrm rot="10800000">
            <a:off x="1752601" y="1590675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1971675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1</a:t>
            </a:r>
          </a:p>
        </p:txBody>
      </p:sp>
      <p:sp>
        <p:nvSpPr>
          <p:cNvPr id="5" name="Isosceles Triangle 4"/>
          <p:cNvSpPr/>
          <p:nvPr/>
        </p:nvSpPr>
        <p:spPr>
          <a:xfrm rot="10800000">
            <a:off x="3352801" y="2124075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3962400" y="2505075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2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4953001" y="2733675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5600700" y="3114675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3</a:t>
            </a:r>
          </a:p>
        </p:txBody>
      </p:sp>
      <p:sp>
        <p:nvSpPr>
          <p:cNvPr id="9" name="Isosceles Triangle 8"/>
          <p:cNvSpPr/>
          <p:nvPr/>
        </p:nvSpPr>
        <p:spPr>
          <a:xfrm rot="10800000">
            <a:off x="6591301" y="3267075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2800" y="3648075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4</a:t>
            </a:r>
          </a:p>
        </p:txBody>
      </p:sp>
      <p:sp>
        <p:nvSpPr>
          <p:cNvPr id="11" name="Isosceles Triangle 10"/>
          <p:cNvSpPr/>
          <p:nvPr/>
        </p:nvSpPr>
        <p:spPr>
          <a:xfrm rot="10800000">
            <a:off x="8153401" y="3800475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63000" y="4181475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5324475"/>
            <a:ext cx="91440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3200" kern="0" dirty="0">
                <a:solidFill>
                  <a:prstClr val="white"/>
                </a:solidFill>
                <a:latin typeface="Calibri"/>
              </a:rPr>
              <a:t>Gate Follow Through- Performance vs Launch Plan</a:t>
            </a:r>
          </a:p>
        </p:txBody>
      </p:sp>
      <p:cxnSp>
        <p:nvCxnSpPr>
          <p:cNvPr id="14" name="Straight Connector 13"/>
          <p:cNvCxnSpPr>
            <a:stCxn id="3" idx="2"/>
          </p:cNvCxnSpPr>
          <p:nvPr/>
        </p:nvCxnSpPr>
        <p:spPr>
          <a:xfrm>
            <a:off x="2514602" y="15906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5" name="Straight Arrow Connector 14"/>
          <p:cNvCxnSpPr>
            <a:endCxn id="4" idx="0"/>
          </p:cNvCxnSpPr>
          <p:nvPr/>
        </p:nvCxnSpPr>
        <p:spPr>
          <a:xfrm>
            <a:off x="2819400" y="1590675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095752" y="21240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>
            <a:off x="4400550" y="2124075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5715001" y="27336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>
            <a:off x="6019800" y="2733675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7315201" y="32670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1" name="Straight Arrow Connector 20"/>
          <p:cNvCxnSpPr/>
          <p:nvPr/>
        </p:nvCxnSpPr>
        <p:spPr>
          <a:xfrm>
            <a:off x="7620000" y="3267075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8915401" y="38004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3" name="Straight Arrow Connector 22"/>
          <p:cNvCxnSpPr/>
          <p:nvPr/>
        </p:nvCxnSpPr>
        <p:spPr>
          <a:xfrm>
            <a:off x="9220200" y="3800475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8077201" y="36480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5" name="Straight Arrow Connector 24"/>
          <p:cNvCxnSpPr/>
          <p:nvPr/>
        </p:nvCxnSpPr>
        <p:spPr>
          <a:xfrm>
            <a:off x="8382000" y="3648075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6553201" y="31146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7" name="Straight Arrow Connector 26"/>
          <p:cNvCxnSpPr/>
          <p:nvPr/>
        </p:nvCxnSpPr>
        <p:spPr>
          <a:xfrm>
            <a:off x="6858000" y="3114675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953001" y="25050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5257800" y="2505075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3333751" y="197167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31" name="Straight Arrow Connector 30"/>
          <p:cNvCxnSpPr/>
          <p:nvPr/>
        </p:nvCxnSpPr>
        <p:spPr>
          <a:xfrm>
            <a:off x="3638550" y="1971675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>
          <a:xfrm>
            <a:off x="9201150" y="4943475"/>
            <a:ext cx="19050" cy="3048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9677401" y="3800475"/>
            <a:ext cx="856325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Launch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79996" y="2733675"/>
            <a:ext cx="1858201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Initial Idea Screen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50796" y="3267075"/>
            <a:ext cx="1736373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Feasibility Check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4866" y="3876675"/>
            <a:ext cx="1737335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Project Approval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0401" y="4878943"/>
            <a:ext cx="1704313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Launch Decision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7401" y="4410075"/>
            <a:ext cx="2230098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Market Trial Approval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76601" y="1590675"/>
            <a:ext cx="2166491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Primary Investigation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77200" y="3267075"/>
            <a:ext cx="1095172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Field Trial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76800" y="2124075"/>
            <a:ext cx="1483098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Business Case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53200" y="2733675"/>
            <a:ext cx="1451936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Development</a:t>
            </a:r>
          </a:p>
        </p:txBody>
      </p:sp>
      <p:sp>
        <p:nvSpPr>
          <p:cNvPr id="43" name="Isosceles Triangle 42"/>
          <p:cNvSpPr/>
          <p:nvPr/>
        </p:nvSpPr>
        <p:spPr>
          <a:xfrm rot="10800000">
            <a:off x="2743201" y="6010275"/>
            <a:ext cx="457199" cy="381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105400" y="6086475"/>
            <a:ext cx="381000" cy="3048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0" y="6086475"/>
            <a:ext cx="151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04042"/>
                </a:solidFill>
                <a:latin typeface="Calibri"/>
              </a:rPr>
              <a:t>Decision Point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6098143"/>
            <a:ext cx="1327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04042"/>
                </a:solidFill>
                <a:latin typeface="Calibri"/>
              </a:rPr>
              <a:t>Action Point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9280" y="1090214"/>
            <a:ext cx="3409950" cy="32767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0 Idea Generation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114550" y="1447800"/>
            <a:ext cx="19050" cy="152400"/>
          </a:xfrm>
          <a:prstGeom prst="straightConnector1">
            <a:avLst/>
          </a:prstGeom>
          <a:ln w="15875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35D1000-9175-7D40-86D9-81374BFC944E}"/>
              </a:ext>
            </a:extLst>
          </p:cNvPr>
          <p:cNvSpPr txBox="1"/>
          <p:nvPr/>
        </p:nvSpPr>
        <p:spPr>
          <a:xfrm>
            <a:off x="369866" y="6323296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</a:t>
            </a:r>
          </a:p>
        </p:txBody>
      </p:sp>
    </p:spTree>
    <p:extLst>
      <p:ext uri="{BB962C8B-B14F-4D97-AF65-F5344CB8AC3E}">
        <p14:creationId xmlns:p14="http://schemas.microsoft.com/office/powerpoint/2010/main" val="255740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755" y="-127239"/>
            <a:ext cx="10515600" cy="1325563"/>
          </a:xfrm>
        </p:spPr>
        <p:txBody>
          <a:bodyPr/>
          <a:lstStyle/>
          <a:p>
            <a:r>
              <a:rPr lang="en-US" dirty="0"/>
              <a:t>Gate 1 &amp; Stage 1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523999" y="904875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Gate 1- Initial Idea Screen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1746" y="1244591"/>
            <a:ext cx="67704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 directly link to a customer(s) or if internal, end-users?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 create new potential business with existing customers?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 create new potential business with new customers?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 match our business strategies?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 warrant the commitment of resources?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</a:rPr>
              <a:t>Is all of the information provided</a:t>
            </a: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?</a:t>
            </a:r>
            <a:endParaRPr lang="en-US" dirty="0">
              <a:solidFill>
                <a:srgbClr val="404042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600199" y="3190875"/>
            <a:ext cx="8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Stage 1- Primary Investigation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0081" y="3571875"/>
            <a:ext cx="6820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Define the idea in 1-3 sentences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Define the scope in 1-3 sentences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Define the feasibility in 1-3  sentences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State any easily known market size, technical need and financial need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4516006" y="4897993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1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5605" y="5278993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1</a:t>
            </a: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5278007" y="4897993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5582805" y="4897993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6097156" y="5278993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6401955" y="5278993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343401" y="6040993"/>
            <a:ext cx="1544205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Idea screening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0006" y="4897993"/>
            <a:ext cx="2166491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Primary Investigation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A971EC-E4D2-1B4E-90C1-EFAE6DC8B338}"/>
              </a:ext>
            </a:extLst>
          </p:cNvPr>
          <p:cNvSpPr txBox="1"/>
          <p:nvPr/>
        </p:nvSpPr>
        <p:spPr>
          <a:xfrm>
            <a:off x="369866" y="6391391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2</a:t>
            </a:r>
          </a:p>
        </p:txBody>
      </p:sp>
    </p:spTree>
    <p:extLst>
      <p:ext uri="{BB962C8B-B14F-4D97-AF65-F5344CB8AC3E}">
        <p14:creationId xmlns:p14="http://schemas.microsoft.com/office/powerpoint/2010/main" val="182505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81756"/>
            <a:ext cx="10515600" cy="1325563"/>
          </a:xfrm>
        </p:spPr>
        <p:txBody>
          <a:bodyPr/>
          <a:lstStyle/>
          <a:p>
            <a:r>
              <a:rPr lang="en-US" dirty="0"/>
              <a:t>Gate 2 &amp; Stage 2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523999" y="885825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Gate 2- Feasibility Check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1" y="1419225"/>
            <a:ext cx="71996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Which existing customer is the idea directly linked to?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Which new customers can we go to with this idea?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idea, scope and feasibility still align with the business strategies?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Does the idea need to alter business strategies?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What </a:t>
            </a:r>
            <a:r>
              <a:rPr lang="en-US">
                <a:solidFill>
                  <a:srgbClr val="404042">
                    <a:lumMod val="50000"/>
                  </a:srgbClr>
                </a:solidFill>
                <a:latin typeface="Calibri"/>
              </a:rPr>
              <a:t>are the </a:t>
            </a: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preliminary resources needed?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1600199" y="2977270"/>
            <a:ext cx="8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Stage 2- Business Case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6275" y="3356330"/>
            <a:ext cx="58014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Team formation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Take the idea, scope and feasibility and add details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Perform marketing, sales, technical and operations analysis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Develop actions plans and time tables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4516006" y="4754915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2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5605" y="5135915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2</a:t>
            </a: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5278007" y="475491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5582805" y="4754915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6097156" y="5135915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6401955" y="5135915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343401" y="5907643"/>
            <a:ext cx="2117311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Secondary screening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0006" y="4754915"/>
            <a:ext cx="1455527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Business case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9F3E1-FE86-B643-938E-802B6FA53C68}"/>
              </a:ext>
            </a:extLst>
          </p:cNvPr>
          <p:cNvSpPr txBox="1"/>
          <p:nvPr/>
        </p:nvSpPr>
        <p:spPr>
          <a:xfrm>
            <a:off x="369866" y="630384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3</a:t>
            </a:r>
          </a:p>
        </p:txBody>
      </p:sp>
    </p:spTree>
    <p:extLst>
      <p:ext uri="{BB962C8B-B14F-4D97-AF65-F5344CB8AC3E}">
        <p14:creationId xmlns:p14="http://schemas.microsoft.com/office/powerpoint/2010/main" val="92259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05" y="-70406"/>
            <a:ext cx="10515600" cy="1325563"/>
          </a:xfrm>
        </p:spPr>
        <p:txBody>
          <a:bodyPr/>
          <a:lstStyle/>
          <a:p>
            <a:r>
              <a:rPr lang="en-US" dirty="0"/>
              <a:t>Gate3 &amp; Stage 3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1144620" y="879137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Gate 3- Business Case Approval (The Money Gate)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1" y="122872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the marketing, sales, technical, and operations analyses completed?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the resources available and committed to the project, including team members?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Have team members ensure they would have the project as part of their performance review?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timetables reasonable with measureable major action plans?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1125104" y="2735819"/>
            <a:ext cx="8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Stage 3- Development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0" y="3105151"/>
            <a:ext cx="9143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Project team kick off meeting, identifying secondary team members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Develop more detailed action plans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Develop customer iterative action plan with what parameters and methods are being evaluated</a:t>
            </a:r>
          </a:p>
          <a:p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	 (should turn into field trial plan)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Develop marketing campaign plan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Develop logistics and manufacturing plan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SKU creation by container with DP# and eventual naming convention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solidFill>
                <a:srgbClr val="404042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9" name="Isosceles Triangle 18"/>
          <p:cNvSpPr/>
          <p:nvPr/>
        </p:nvSpPr>
        <p:spPr>
          <a:xfrm rot="10800000">
            <a:off x="4516006" y="4917043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25605" y="5298043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278007" y="4888468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2" name="Straight Arrow Connector 21"/>
          <p:cNvCxnSpPr/>
          <p:nvPr/>
        </p:nvCxnSpPr>
        <p:spPr>
          <a:xfrm>
            <a:off x="5582805" y="4888468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6097156" y="5269468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24" name="Straight Arrow Connector 23"/>
          <p:cNvCxnSpPr/>
          <p:nvPr/>
        </p:nvCxnSpPr>
        <p:spPr>
          <a:xfrm>
            <a:off x="6401955" y="5269468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1" y="6060043"/>
            <a:ext cx="1737335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Project Approval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40005" y="4888468"/>
            <a:ext cx="1451936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Development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512C1-066F-A04C-82D1-99930FD681E7}"/>
              </a:ext>
            </a:extLst>
          </p:cNvPr>
          <p:cNvSpPr txBox="1"/>
          <p:nvPr/>
        </p:nvSpPr>
        <p:spPr>
          <a:xfrm>
            <a:off x="369866" y="6362207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4</a:t>
            </a:r>
          </a:p>
        </p:txBody>
      </p:sp>
    </p:spTree>
    <p:extLst>
      <p:ext uri="{BB962C8B-B14F-4D97-AF65-F5344CB8AC3E}">
        <p14:creationId xmlns:p14="http://schemas.microsoft.com/office/powerpoint/2010/main" val="25863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-56544"/>
            <a:ext cx="10515600" cy="1325563"/>
          </a:xfrm>
        </p:spPr>
        <p:txBody>
          <a:bodyPr/>
          <a:lstStyle/>
          <a:p>
            <a:r>
              <a:rPr lang="en-US" dirty="0"/>
              <a:t>Gate 4 &amp; Stage 4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029853" y="1082452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Gate 4- Decision to go to Field Trail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37990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Have we meet customer evaluation requirements and gotten their agreement?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Is the project plan updated?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Is the marketing campaign design done?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Is the 118 second message completed?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the SKU created?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Has product passed QC and repeatable?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Is IP and regulatory completed?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solidFill>
                <a:srgbClr val="404042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144154" y="3255468"/>
            <a:ext cx="8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Stage 4- Field Trial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1" y="3551873"/>
            <a:ext cx="41929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Value chain on process for trail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Compare lab evaluation data to field trial data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Write up case study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Get initial orders from trial customers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Identify target customers and being discussions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4516006" y="4859893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4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5605" y="5240893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4</a:t>
            </a: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5278007" y="4859893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5582805" y="4859893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6097156" y="5240893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6401955" y="5240893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343400" y="6002893"/>
            <a:ext cx="2157322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Decision to Field trial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0005" y="4859893"/>
            <a:ext cx="1095172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Field Trail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F5511A-0EE7-554B-9670-986CE074D8A2}"/>
              </a:ext>
            </a:extLst>
          </p:cNvPr>
          <p:cNvSpPr txBox="1"/>
          <p:nvPr/>
        </p:nvSpPr>
        <p:spPr>
          <a:xfrm>
            <a:off x="369866" y="6381663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5</a:t>
            </a:r>
          </a:p>
        </p:txBody>
      </p:sp>
    </p:spTree>
    <p:extLst>
      <p:ext uri="{BB962C8B-B14F-4D97-AF65-F5344CB8AC3E}">
        <p14:creationId xmlns:p14="http://schemas.microsoft.com/office/powerpoint/2010/main" val="262361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830" y="-40879"/>
            <a:ext cx="10515600" cy="1325563"/>
          </a:xfrm>
        </p:spPr>
        <p:txBody>
          <a:bodyPr/>
          <a:lstStyle/>
          <a:p>
            <a:r>
              <a:rPr lang="en-US" dirty="0"/>
              <a:t>Gate 5 &amp; Stage 5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029854" y="1031030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Gate 5- Decision to Launch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1" y="1419225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initial target customers scheduled for the introduction?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sales goals established and in line with the budget?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support functions in place for technology, operations, and regulatory?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all SDS, TDS, case studies, presentations, and white papers available on web/intranet?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stocks built for immediate demand?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404042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029854" y="3253640"/>
            <a:ext cx="8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Stage 5- Launch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1" y="3675698"/>
            <a:ext cx="3023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Product rollout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Measure against sales targets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4516006" y="4707493"/>
            <a:ext cx="762000" cy="762000"/>
          </a:xfrm>
          <a:prstGeom prst="triangle">
            <a:avLst/>
          </a:prstGeom>
          <a:solidFill>
            <a:srgbClr val="FFC72C"/>
          </a:solidFill>
          <a:ln w="25400" cap="flat" cmpd="sng" algn="ctr">
            <a:solidFill>
              <a:srgbClr val="FFC72C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     Gate 5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5605" y="5088493"/>
            <a:ext cx="952500" cy="762000"/>
          </a:xfrm>
          <a:prstGeom prst="rect">
            <a:avLst/>
          </a:prstGeom>
          <a:solidFill>
            <a:srgbClr val="1D428A"/>
          </a:solidFill>
          <a:ln w="25400" cap="flat" cmpd="sng" algn="ctr">
            <a:solidFill>
              <a:srgbClr val="00205B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Stage 5</a:t>
            </a: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5278007" y="4707493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5582805" y="4707493"/>
            <a:ext cx="19050" cy="3810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6097156" y="5088493"/>
            <a:ext cx="304799" cy="0"/>
          </a:xfrm>
          <a:prstGeom prst="line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6401955" y="5088493"/>
            <a:ext cx="19050" cy="152400"/>
          </a:xfrm>
          <a:prstGeom prst="straightConnector1">
            <a:avLst/>
          </a:prstGeom>
          <a:noFill/>
          <a:ln w="15875" cap="flat" cmpd="sng" algn="ctr">
            <a:solidFill>
              <a:srgbClr val="404042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343400" y="5850493"/>
            <a:ext cx="1953740" cy="369332"/>
          </a:xfrm>
          <a:prstGeom prst="rect">
            <a:avLst/>
          </a:prstGeom>
          <a:solidFill>
            <a:srgbClr val="FFC72C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Decision to Launch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0006" y="4707493"/>
            <a:ext cx="856325" cy="369332"/>
          </a:xfrm>
          <a:prstGeom prst="rect">
            <a:avLst/>
          </a:prstGeom>
          <a:solidFill>
            <a:srgbClr val="1D428A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Calibri"/>
              </a:rPr>
              <a:t>Launch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DB7008-1ABB-4645-A0B1-F4123D4300F4}"/>
              </a:ext>
            </a:extLst>
          </p:cNvPr>
          <p:cNvSpPr txBox="1"/>
          <p:nvPr/>
        </p:nvSpPr>
        <p:spPr>
          <a:xfrm>
            <a:off x="369866" y="6333025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6</a:t>
            </a:r>
          </a:p>
        </p:txBody>
      </p:sp>
    </p:spTree>
    <p:extLst>
      <p:ext uri="{BB962C8B-B14F-4D97-AF65-F5344CB8AC3E}">
        <p14:creationId xmlns:p14="http://schemas.microsoft.com/office/powerpoint/2010/main" val="416516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105710" y="1021785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Gate Follow Through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456671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Have sales targets been achieved?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Has the product performed as expected from our point of view?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Has the product performed as expected from customers point of view?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What benefits were not realized initially that are now apparent?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the new benefits able to open the market to a great customer base?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What shortcomings does the product have?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Are the shortcomings able to be turned into a next-generation product that is a value add?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What other lessons were learned from this product launch to help improve the process?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404042">
                    <a:lumMod val="50000"/>
                  </a:srgbClr>
                </a:solidFill>
                <a:latin typeface="Calibri"/>
              </a:rPr>
              <a:t>What other targets, besides sales, were met? (i.e., better raw material costs, additional time efficiencies, additional equipment utilization for other projects, etc)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404042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3375" y="0"/>
            <a:ext cx="10515600" cy="1325563"/>
          </a:xfrm>
        </p:spPr>
        <p:txBody>
          <a:bodyPr/>
          <a:lstStyle/>
          <a:p>
            <a:r>
              <a:rPr lang="en-US" dirty="0"/>
              <a:t>Performance Review To Launch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B26AE6-BB3A-AD4F-9527-F864F1E35681}"/>
              </a:ext>
            </a:extLst>
          </p:cNvPr>
          <p:cNvSpPr txBox="1"/>
          <p:nvPr/>
        </p:nvSpPr>
        <p:spPr>
          <a:xfrm>
            <a:off x="369866" y="6381663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7</a:t>
            </a:r>
          </a:p>
        </p:txBody>
      </p:sp>
    </p:spTree>
    <p:extLst>
      <p:ext uri="{BB962C8B-B14F-4D97-AF65-F5344CB8AC3E}">
        <p14:creationId xmlns:p14="http://schemas.microsoft.com/office/powerpoint/2010/main" val="3088063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760</Words>
  <Application>Microsoft Macintosh PowerPoint</Application>
  <PresentationFormat>Widescreen</PresentationFormat>
  <Paragraphs>128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Traditional Stage-Gate Overview</vt:lpstr>
      <vt:lpstr>Gate 1 &amp; Stage 1</vt:lpstr>
      <vt:lpstr>Gate 2 &amp; Stage 2</vt:lpstr>
      <vt:lpstr>Gate3 &amp; Stage 3</vt:lpstr>
      <vt:lpstr>Gate 4 &amp; Stage 4</vt:lpstr>
      <vt:lpstr>Gate 5 &amp; Stage 5</vt:lpstr>
      <vt:lpstr>Performance Review To Launch Plan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2022-05-06T13:57:30Z</dcterms:created>
  <dcterms:modified xsi:type="dcterms:W3CDTF">2022-05-10T14:21:59Z</dcterms:modified>
</cp:coreProperties>
</file>